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89" r:id="rId4"/>
    <p:sldId id="265" r:id="rId5"/>
    <p:sldId id="282" r:id="rId6"/>
    <p:sldId id="297" r:id="rId7"/>
    <p:sldId id="281" r:id="rId8"/>
    <p:sldId id="284" r:id="rId9"/>
    <p:sldId id="283" r:id="rId10"/>
    <p:sldId id="298" r:id="rId11"/>
    <p:sldId id="266" r:id="rId12"/>
    <p:sldId id="285" r:id="rId13"/>
    <p:sldId id="290" r:id="rId14"/>
    <p:sldId id="291" r:id="rId15"/>
    <p:sldId id="292" r:id="rId16"/>
    <p:sldId id="293" r:id="rId17"/>
    <p:sldId id="294" r:id="rId18"/>
    <p:sldId id="299" r:id="rId19"/>
    <p:sldId id="272" r:id="rId20"/>
    <p:sldId id="301" r:id="rId21"/>
    <p:sldId id="295" r:id="rId22"/>
    <p:sldId id="302" r:id="rId23"/>
    <p:sldId id="296" r:id="rId24"/>
    <p:sldId id="303" r:id="rId25"/>
    <p:sldId id="271" r:id="rId26"/>
    <p:sldId id="280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7D9"/>
    <a:srgbClr val="353333"/>
    <a:srgbClr val="665741"/>
    <a:srgbClr val="BEDAE5"/>
    <a:srgbClr val="E9D3C6"/>
    <a:srgbClr val="FFD8D9"/>
    <a:srgbClr val="F7F7F7"/>
    <a:srgbClr val="797DE8"/>
    <a:srgbClr val="AD8BE1"/>
    <a:srgbClr val="E29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15" d="100"/>
          <a:sy n="115" d="100"/>
        </p:scale>
        <p:origin x="43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676575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29298" y="5012811"/>
            <a:ext cx="613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bg1"/>
                </a:solidFill>
              </a:rPr>
              <a:t>오프라인 기반 비대면 예약 앱 개발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498108" y="5597586"/>
            <a:ext cx="3195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팀 장  김 덕 일 </a:t>
            </a:r>
            <a:r>
              <a:rPr lang="en-US" altLang="ko-KR" dirty="0" smtClean="0">
                <a:solidFill>
                  <a:schemeClr val="bg1"/>
                </a:solidFill>
              </a:rPr>
              <a:t>201602012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팀 원  </a:t>
            </a:r>
            <a:r>
              <a:rPr lang="ko-KR" altLang="en-US" dirty="0" smtClean="0">
                <a:solidFill>
                  <a:schemeClr val="bg1"/>
                </a:solidFill>
              </a:rPr>
              <a:t>이 지 환 </a:t>
            </a:r>
            <a:r>
              <a:rPr lang="en-US" altLang="ko-KR" dirty="0" smtClean="0">
                <a:solidFill>
                  <a:schemeClr val="bg1"/>
                </a:solidFill>
              </a:rPr>
              <a:t>201605027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       </a:t>
            </a:r>
            <a:r>
              <a:rPr lang="ko-KR" altLang="en-US" dirty="0" smtClean="0">
                <a:solidFill>
                  <a:schemeClr val="bg1"/>
                </a:solidFill>
              </a:rPr>
              <a:t>  </a:t>
            </a:r>
            <a:r>
              <a:rPr lang="ko-KR" altLang="en-US" dirty="0" smtClean="0">
                <a:solidFill>
                  <a:schemeClr val="bg1"/>
                </a:solidFill>
              </a:rPr>
              <a:t>이 원 진 </a:t>
            </a:r>
            <a:r>
              <a:rPr lang="en-US" altLang="ko-KR" dirty="0">
                <a:solidFill>
                  <a:schemeClr val="bg1"/>
                </a:solidFill>
              </a:rPr>
              <a:t>201602028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         장 연 우 </a:t>
            </a:r>
            <a:r>
              <a:rPr lang="en-US" altLang="ko-KR" dirty="0" smtClean="0">
                <a:solidFill>
                  <a:schemeClr val="bg1"/>
                </a:solidFill>
              </a:rPr>
              <a:t>201505028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94" y="2348454"/>
            <a:ext cx="1747410" cy="1743997"/>
          </a:xfrm>
          <a:prstGeom prst="rect">
            <a:avLst/>
          </a:prstGeom>
        </p:spPr>
      </p:pic>
      <p:sp>
        <p:nvSpPr>
          <p:cNvPr id="6" name="正方形/長方形 1"/>
          <p:cNvSpPr/>
          <p:nvPr/>
        </p:nvSpPr>
        <p:spPr>
          <a:xfrm>
            <a:off x="4552120" y="1676575"/>
            <a:ext cx="3087758" cy="3087757"/>
          </a:xfrm>
          <a:prstGeom prst="rect">
            <a:avLst/>
          </a:prstGeom>
          <a:solidFill>
            <a:schemeClr val="bg1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09879" y="2581234"/>
            <a:ext cx="3029997" cy="2154435"/>
            <a:chOff x="4609879" y="2581234"/>
            <a:chExt cx="3029997" cy="2154435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609879" y="4150894"/>
              <a:ext cx="3029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spc="300" dirty="0" smtClean="0">
                  <a:solidFill>
                    <a:srgbClr val="353333"/>
                  </a:solidFill>
                </a:rPr>
                <a:t>개발과정 소개</a:t>
              </a:r>
              <a:endParaRPr kumimoji="1" lang="ja-JP" altLang="en-US" sz="32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3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7594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구상도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328" y="906177"/>
            <a:ext cx="10991343" cy="58187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601982"/>
            <a:ext cx="6120003" cy="50399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983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회원가입 </a:t>
            </a:r>
            <a:r>
              <a:rPr lang="en-US" altLang="ko-KR" b="1" dirty="0"/>
              <a:t>(</a:t>
            </a:r>
            <a:r>
              <a:rPr lang="ko-KR" altLang="en-US" b="1" dirty="0"/>
              <a:t>이메일</a:t>
            </a:r>
            <a:r>
              <a:rPr lang="en-US" altLang="ko-KR" b="1" dirty="0"/>
              <a:t>, </a:t>
            </a:r>
            <a:r>
              <a:rPr lang="ko-KR" altLang="en-US" b="1" dirty="0"/>
              <a:t>패스워드 등 정보를 </a:t>
            </a:r>
            <a:r>
              <a:rPr lang="ko-KR" altLang="en-US" b="1" dirty="0" err="1"/>
              <a:t>입력받아</a:t>
            </a:r>
            <a:r>
              <a:rPr lang="ko-KR" altLang="en-US" b="1" dirty="0"/>
              <a:t> </a:t>
            </a:r>
            <a:r>
              <a:rPr lang="en-US" altLang="ko-KR" b="1" dirty="0"/>
              <a:t>Firebase Authentication</a:t>
            </a:r>
            <a:r>
              <a:rPr lang="ko-KR" altLang="en-US" b="1" dirty="0"/>
              <a:t>에 계정을 등록한다</a:t>
            </a:r>
            <a:r>
              <a:rPr lang="en-US" altLang="ko-KR" b="1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40918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결제 시스템 </a:t>
            </a:r>
            <a:r>
              <a:rPr lang="en-US" altLang="ko-KR" b="1" dirty="0"/>
              <a:t>(</a:t>
            </a:r>
            <a:r>
              <a:rPr lang="ko-KR" altLang="en-US" b="1" dirty="0"/>
              <a:t>결제를 위한 결제 페이지를 불러오며 주문한 내용에 맞게 결제를 진행할 수 있다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1" y="1546354"/>
            <a:ext cx="6688833" cy="19873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3949290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1" name="テキスト ボックス 3"/>
          <p:cNvSpPr txBox="1"/>
          <p:nvPr/>
        </p:nvSpPr>
        <p:spPr>
          <a:xfrm>
            <a:off x="703352" y="3912787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소비자 주문내역 </a:t>
            </a:r>
            <a:r>
              <a:rPr lang="en-US" altLang="ko-KR" b="1" dirty="0"/>
              <a:t>(</a:t>
            </a:r>
            <a:r>
              <a:rPr lang="ko-KR" altLang="en-US" b="1" dirty="0"/>
              <a:t>주문한 데이터를 주문내역 </a:t>
            </a:r>
            <a:r>
              <a:rPr lang="en-US" altLang="ko-KR" b="1" dirty="0"/>
              <a:t>DB</a:t>
            </a:r>
            <a:r>
              <a:rPr lang="ko-KR" altLang="en-US" b="1" dirty="0"/>
              <a:t>에 추가한다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3351" y="4287393"/>
            <a:ext cx="6759723" cy="2225296"/>
            <a:chOff x="356432" y="3081553"/>
            <a:chExt cx="7106642" cy="310558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432" y="3081553"/>
              <a:ext cx="7106642" cy="3105583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645919" y="5195454"/>
              <a:ext cx="4455623" cy="4073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50119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890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소비자 주문내역 </a:t>
            </a:r>
            <a:r>
              <a:rPr lang="en-US" altLang="ko-KR" b="1" dirty="0"/>
              <a:t>(DB</a:t>
            </a:r>
            <a:r>
              <a:rPr lang="ko-KR" altLang="en-US" b="1" dirty="0"/>
              <a:t>에서 주문내역을 불러와서 </a:t>
            </a:r>
            <a:r>
              <a:rPr lang="en-US" altLang="ko-KR" b="1" dirty="0" err="1"/>
              <a:t>RecyclerView</a:t>
            </a:r>
            <a:r>
              <a:rPr lang="ko-KR" altLang="en-US" b="1" dirty="0"/>
              <a:t>에 추가하고 갱신한다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03352" y="1576615"/>
            <a:ext cx="7906251" cy="4560036"/>
            <a:chOff x="805949" y="387555"/>
            <a:chExt cx="9250066" cy="533474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49" y="387555"/>
              <a:ext cx="9250066" cy="533474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940233" y="5128953"/>
              <a:ext cx="3624349" cy="399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40233" y="2252750"/>
              <a:ext cx="5029201" cy="19285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50974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808708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판매자 </a:t>
            </a:r>
            <a:r>
              <a:rPr lang="ko-KR" altLang="en-US" b="1" dirty="0" err="1"/>
              <a:t>매장등록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매장 정보를 </a:t>
            </a:r>
            <a:r>
              <a:rPr lang="ko-KR" altLang="en-US" b="1" dirty="0" err="1"/>
              <a:t>입력받고</a:t>
            </a:r>
            <a:r>
              <a:rPr lang="ko-KR" altLang="en-US" b="1" dirty="0"/>
              <a:t> </a:t>
            </a:r>
            <a:r>
              <a:rPr lang="en-US" altLang="ko-KR" b="1" dirty="0"/>
              <a:t>DB</a:t>
            </a:r>
            <a:r>
              <a:rPr lang="ko-KR" altLang="en-US" b="1" dirty="0"/>
              <a:t>에 등록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10" name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78040"/>
            <a:ext cx="6018290" cy="549117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261640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808708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91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 err="1"/>
              <a:t>판매자</a:t>
            </a:r>
            <a:r>
              <a:rPr lang="en-US" altLang="ko-KR" b="1" dirty="0"/>
              <a:t> </a:t>
            </a:r>
            <a:r>
              <a:rPr lang="en-US" altLang="ko-KR" b="1" dirty="0" err="1"/>
              <a:t>메뉴등록</a:t>
            </a:r>
            <a:r>
              <a:rPr lang="en-US" altLang="ko-KR" b="1" dirty="0"/>
              <a:t> (</a:t>
            </a:r>
            <a:r>
              <a:rPr lang="en-US" altLang="ko-KR" b="1" dirty="0" err="1"/>
              <a:t>이미지</a:t>
            </a:r>
            <a:r>
              <a:rPr lang="en-US" altLang="ko-KR" b="1" dirty="0"/>
              <a:t>(</a:t>
            </a:r>
            <a:r>
              <a:rPr lang="en-US" altLang="ko-KR" b="1" dirty="0" err="1"/>
              <a:t>Storage등록</a:t>
            </a:r>
            <a:r>
              <a:rPr lang="en-US" altLang="ko-KR" b="1" dirty="0"/>
              <a:t>), </a:t>
            </a:r>
            <a:r>
              <a:rPr lang="en-US" altLang="ko-KR" b="1" dirty="0" err="1"/>
              <a:t>메뉴</a:t>
            </a:r>
            <a:r>
              <a:rPr lang="en-US" altLang="ko-KR" b="1" dirty="0"/>
              <a:t> </a:t>
            </a:r>
            <a:r>
              <a:rPr lang="en-US" altLang="ko-KR" b="1" dirty="0" err="1"/>
              <a:t>정보</a:t>
            </a:r>
            <a:r>
              <a:rPr lang="en-US" altLang="ko-KR" b="1" dirty="0"/>
              <a:t>(Cloud </a:t>
            </a:r>
            <a:r>
              <a:rPr lang="en-US" altLang="ko-KR" b="1" dirty="0" err="1"/>
              <a:t>Firestore</a:t>
            </a:r>
            <a:r>
              <a:rPr lang="en-US" altLang="ko-KR" b="1" dirty="0"/>
              <a:t> </a:t>
            </a:r>
            <a:r>
              <a:rPr lang="en-US" altLang="ko-KR" b="1" dirty="0" err="1"/>
              <a:t>등록</a:t>
            </a:r>
            <a:r>
              <a:rPr lang="en-US" altLang="ko-KR" b="1" dirty="0"/>
              <a:t>)를 </a:t>
            </a:r>
            <a:r>
              <a:rPr lang="en-US" altLang="ko-KR" b="1" dirty="0" err="1"/>
              <a:t>DB에</a:t>
            </a:r>
            <a:r>
              <a:rPr lang="en-US" altLang="ko-KR" b="1" dirty="0"/>
              <a:t> </a:t>
            </a:r>
            <a:r>
              <a:rPr lang="en-US" altLang="ko-KR" b="1" dirty="0" err="1"/>
              <a:t>추가</a:t>
            </a:r>
            <a:r>
              <a:rPr lang="en-US" altLang="ko-KR" b="1" dirty="0"/>
              <a:t>)</a:t>
            </a:r>
          </a:p>
        </p:txBody>
      </p:sp>
      <p:pic>
        <p:nvPicPr>
          <p:cNvPr id="9" name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93429"/>
            <a:ext cx="6148070" cy="387654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44584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110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판매자 </a:t>
            </a:r>
            <a:r>
              <a:rPr lang="ko-KR" altLang="en-US" b="1" dirty="0" err="1"/>
              <a:t>주문리스트</a:t>
            </a:r>
            <a:r>
              <a:rPr lang="ko-KR" altLang="en-US" b="1" dirty="0"/>
              <a:t> </a:t>
            </a:r>
            <a:r>
              <a:rPr lang="en-US" altLang="ko-KR" b="1" dirty="0"/>
              <a:t>(DB</a:t>
            </a:r>
            <a:r>
              <a:rPr lang="ko-KR" altLang="en-US" b="1" dirty="0"/>
              <a:t>에서 주문리스트를 가져와 리스트에 추가 </a:t>
            </a:r>
            <a:r>
              <a:rPr lang="en-US" altLang="ko-KR" b="1" dirty="0"/>
              <a:t>/ </a:t>
            </a:r>
            <a:r>
              <a:rPr lang="en-US" altLang="ko-KR" b="1" dirty="0" err="1"/>
              <a:t>RecyclerView</a:t>
            </a:r>
            <a:r>
              <a:rPr lang="ko-KR" altLang="en-US" b="1" dirty="0"/>
              <a:t>에 추가하고 어댑터 갱신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pic>
        <p:nvPicPr>
          <p:cNvPr id="10" name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93429"/>
            <a:ext cx="6148070" cy="35441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07027" y="808708"/>
            <a:ext cx="296326" cy="296326"/>
          </a:xfrm>
          <a:prstGeom prst="rect">
            <a:avLst/>
          </a:prstGeom>
          <a:solidFill>
            <a:srgbClr val="35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53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69965" y="2581234"/>
            <a:ext cx="2852063" cy="2215991"/>
            <a:chOff x="4669965" y="2581234"/>
            <a:chExt cx="2852063" cy="2215991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669965" y="4150894"/>
              <a:ext cx="2852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smtClean="0">
                  <a:solidFill>
                    <a:srgbClr val="353333"/>
                  </a:solidFill>
                </a:rPr>
                <a:t>최종 결과물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4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7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9"/>
          <p:cNvPicPr>
            <a:picLocks noChangeAspect="1"/>
          </p:cNvPicPr>
          <p:nvPr/>
        </p:nvPicPr>
        <p:blipFill rotWithShape="1">
          <a:blip r:embed="rId2">
            <a:extLst/>
          </a:blip>
          <a:srcRect t="3066"/>
          <a:stretch/>
        </p:blipFill>
        <p:spPr>
          <a:xfrm>
            <a:off x="703352" y="1376218"/>
            <a:ext cx="2159889" cy="38385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1"/>
          <p:cNvPicPr>
            <a:picLocks noChangeAspect="1"/>
          </p:cNvPicPr>
          <p:nvPr/>
        </p:nvPicPr>
        <p:blipFill rotWithShape="1">
          <a:blip r:embed="rId3">
            <a:extLst/>
          </a:blip>
          <a:srcRect t="2833"/>
          <a:stretch/>
        </p:blipFill>
        <p:spPr>
          <a:xfrm>
            <a:off x="3583790" y="1366982"/>
            <a:ext cx="2159889" cy="3847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3"/>
          <p:cNvPicPr>
            <a:picLocks noChangeAspect="1"/>
          </p:cNvPicPr>
          <p:nvPr/>
        </p:nvPicPr>
        <p:blipFill rotWithShape="1">
          <a:blip r:embed="rId4">
            <a:extLst/>
          </a:blip>
          <a:srcRect t="3299"/>
          <a:stretch/>
        </p:blipFill>
        <p:spPr>
          <a:xfrm>
            <a:off x="6464228" y="1385455"/>
            <a:ext cx="2159889" cy="38293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err="1"/>
              <a:t>인트로</a:t>
            </a:r>
            <a:r>
              <a:rPr lang="ko-KR" altLang="en-US" dirty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83789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로그인 화면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64226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메인 화면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4662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카테고리 별 매장</a:t>
            </a:r>
            <a:endParaRPr lang="ko-KR" altLang="en-US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44551" y="1273872"/>
            <a:ext cx="2160000" cy="38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1181457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378051" y="224425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06975" y="2720861"/>
            <a:ext cx="4089569" cy="734085"/>
            <a:chOff x="572692" y="1719596"/>
            <a:chExt cx="4089569" cy="734085"/>
          </a:xfrm>
        </p:grpSpPr>
        <p:sp>
          <p:nvSpPr>
            <p:cNvPr id="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프로젝트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02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19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1306975" y="1589194"/>
            <a:ext cx="3089295" cy="750499"/>
            <a:chOff x="572692" y="1719596"/>
            <a:chExt cx="3089295" cy="750499"/>
          </a:xfrm>
        </p:grpSpPr>
        <p:sp>
          <p:nvSpPr>
            <p:cNvPr id="1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23764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팀원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>
                    <a:solidFill>
                      <a:srgbClr val="353333"/>
                    </a:solidFill>
                  </a:rPr>
                  <a:t>01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24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AFD7D9"/>
                  </a:solidFill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1306975" y="3852528"/>
            <a:ext cx="4256281" cy="734085"/>
            <a:chOff x="572692" y="1719596"/>
            <a:chExt cx="4256281" cy="734085"/>
          </a:xfrm>
        </p:grpSpPr>
        <p:sp>
          <p:nvSpPr>
            <p:cNvPr id="26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35189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개발 과정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03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29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306975" y="4971099"/>
            <a:ext cx="3589432" cy="734085"/>
            <a:chOff x="572692" y="1719596"/>
            <a:chExt cx="3589432" cy="734085"/>
          </a:xfrm>
        </p:grpSpPr>
        <p:sp>
          <p:nvSpPr>
            <p:cNvPr id="31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2852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최종 결과물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04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34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</a:t>
            </a:r>
            <a:r>
              <a:rPr lang="ko-KR" altLang="en-US" dirty="0" err="1" smtClean="0"/>
              <a:t>매장정보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03009" y="5214796"/>
            <a:ext cx="252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매장내  메뉴 선택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장바구니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</a:t>
            </a:r>
            <a:r>
              <a:rPr lang="ko-KR" altLang="en-US" dirty="0" err="1" smtClean="0"/>
              <a:t>결제창</a:t>
            </a:r>
            <a:endParaRPr lang="ko-KR" altLang="en-US" dirty="0"/>
          </a:p>
        </p:txBody>
      </p:sp>
      <p:pic>
        <p:nvPicPr>
          <p:cNvPr id="24" name="Picture 25"/>
          <p:cNvPicPr>
            <a:picLocks noChangeAspect="1"/>
          </p:cNvPicPr>
          <p:nvPr/>
        </p:nvPicPr>
        <p:blipFill rotWithShape="1">
          <a:blip r:embed="rId2">
            <a:extLst/>
          </a:blip>
          <a:srcRect t="2833"/>
          <a:stretch/>
        </p:blipFill>
        <p:spPr>
          <a:xfrm>
            <a:off x="703351" y="1366982"/>
            <a:ext cx="2159889" cy="38478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36" t="1467" b="1"/>
          <a:stretch/>
        </p:blipFill>
        <p:spPr>
          <a:xfrm>
            <a:off x="3610039" y="2314885"/>
            <a:ext cx="2107388" cy="1698039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54557" y="1384396"/>
            <a:ext cx="2160000" cy="3830400"/>
          </a:xfrm>
          <a:prstGeom prst="rect">
            <a:avLst/>
          </a:prstGeom>
        </p:spPr>
      </p:pic>
      <p:pic>
        <p:nvPicPr>
          <p:cNvPr id="26" name="Picture 28"/>
          <p:cNvPicPr>
            <a:picLocks noChangeAspect="1"/>
          </p:cNvPicPr>
          <p:nvPr/>
        </p:nvPicPr>
        <p:blipFill rotWithShape="1">
          <a:blip r:embed="rId5">
            <a:extLst/>
          </a:blip>
          <a:srcRect t="3066"/>
          <a:stretch/>
        </p:blipFill>
        <p:spPr>
          <a:xfrm>
            <a:off x="9344658" y="1384396"/>
            <a:ext cx="2159889" cy="383857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5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32"/>
          <p:cNvPicPr>
            <a:picLocks noChangeAspect="1"/>
          </p:cNvPicPr>
          <p:nvPr/>
        </p:nvPicPr>
        <p:blipFill rotWithShape="1">
          <a:blip r:embed="rId2">
            <a:extLst/>
          </a:blip>
          <a:srcRect t="3766"/>
          <a:stretch/>
        </p:blipFill>
        <p:spPr>
          <a:xfrm>
            <a:off x="9344666" y="1403927"/>
            <a:ext cx="2159889" cy="38108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/>
              <a:t>소비자 주문 내역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378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 smtClean="0"/>
              <a:t>소비자 상세 내역</a:t>
            </a:r>
            <a:endParaRPr lang="ko-KR" alt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 smtClean="0"/>
              <a:t>소비자 리뷰 작성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내 정보</a:t>
            </a:r>
            <a:endParaRPr lang="ko-KR" altLang="en-US" dirty="0"/>
          </a:p>
        </p:txBody>
      </p:sp>
      <p:pic>
        <p:nvPicPr>
          <p:cNvPr id="17" name="Picture 30"/>
          <p:cNvPicPr>
            <a:picLocks noChangeAspect="1"/>
          </p:cNvPicPr>
          <p:nvPr/>
        </p:nvPicPr>
        <p:blipFill rotWithShape="1">
          <a:blip r:embed="rId3">
            <a:extLst/>
          </a:blip>
          <a:srcRect t="3299"/>
          <a:stretch/>
        </p:blipFill>
        <p:spPr>
          <a:xfrm>
            <a:off x="703352" y="1376218"/>
            <a:ext cx="2159889" cy="38293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86" y="2535040"/>
            <a:ext cx="2160000" cy="15486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115" y="2064413"/>
            <a:ext cx="2160000" cy="24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3352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소비자 근처 알림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378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▲ </a:t>
            </a:r>
            <a:r>
              <a:rPr lang="ko-KR" altLang="en-US" sz="1700" dirty="0" smtClean="0"/>
              <a:t>판매자 </a:t>
            </a:r>
            <a:r>
              <a:rPr lang="ko-KR" altLang="en-US" sz="1700" dirty="0" err="1" smtClean="0"/>
              <a:t>매장등록</a:t>
            </a:r>
            <a:endParaRPr lang="ko-KR" alt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6410325" y="5214796"/>
            <a:ext cx="23657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매장 우편번호 찾기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메인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5"/>
          <a:stretch/>
        </p:blipFill>
        <p:spPr>
          <a:xfrm>
            <a:off x="703296" y="1523999"/>
            <a:ext cx="2160000" cy="35707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86" y="1264321"/>
            <a:ext cx="2208918" cy="383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94" y="2278273"/>
            <a:ext cx="2160000" cy="2062174"/>
          </a:xfrm>
          <a:prstGeom prst="rect">
            <a:avLst/>
          </a:prstGeom>
        </p:spPr>
      </p:pic>
      <p:pic>
        <p:nvPicPr>
          <p:cNvPr id="19" name="Picture 34"/>
          <p:cNvPicPr>
            <a:picLocks noChangeAspect="1"/>
          </p:cNvPicPr>
          <p:nvPr/>
        </p:nvPicPr>
        <p:blipFill rotWithShape="1">
          <a:blip r:embed="rId5">
            <a:extLst/>
          </a:blip>
          <a:srcRect t="3299"/>
          <a:stretch/>
        </p:blipFill>
        <p:spPr>
          <a:xfrm>
            <a:off x="9393684" y="1264321"/>
            <a:ext cx="2159889" cy="382934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54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</a:t>
            </a:r>
            <a:r>
              <a:rPr lang="ko-KR" altLang="en-US" dirty="0" err="1" smtClean="0"/>
              <a:t>메뉴관리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83786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판매자 주문 관리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알림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44662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판매자 리뷰 관리</a:t>
            </a:r>
            <a:endParaRPr lang="ko-KR" altLang="en-US" sz="1700" dirty="0"/>
          </a:p>
        </p:txBody>
      </p:sp>
      <p:pic>
        <p:nvPicPr>
          <p:cNvPr id="17" name="Picture 36"/>
          <p:cNvPicPr>
            <a:picLocks noChangeAspect="1"/>
          </p:cNvPicPr>
          <p:nvPr/>
        </p:nvPicPr>
        <p:blipFill rotWithShape="1">
          <a:blip r:embed="rId2">
            <a:extLst/>
          </a:blip>
          <a:srcRect t="3533"/>
          <a:stretch/>
        </p:blipFill>
        <p:spPr>
          <a:xfrm>
            <a:off x="703351" y="1394691"/>
            <a:ext cx="2159889" cy="3820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15" y="1484596"/>
            <a:ext cx="2160000" cy="3730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564" y="2104877"/>
            <a:ext cx="2160000" cy="26482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06" y="2019109"/>
            <a:ext cx="2160000" cy="28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Screen_Recording_20210615-000120_KW_MK - 복사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4622"/>
          <a:stretch/>
        </p:blipFill>
        <p:spPr>
          <a:xfrm>
            <a:off x="7170594" y="711198"/>
            <a:ext cx="2576214" cy="51881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78756" y="6057433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</a:t>
            </a:r>
            <a:endParaRPr lang="ko-KR" altLang="en-US" dirty="0"/>
          </a:p>
        </p:txBody>
      </p:sp>
      <p:pic>
        <p:nvPicPr>
          <p:cNvPr id="7" name="KakaoTalk_20210615_005341435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4865"/>
          <a:stretch/>
        </p:blipFill>
        <p:spPr>
          <a:xfrm>
            <a:off x="2033100" y="711198"/>
            <a:ext cx="2577600" cy="518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1955" y="6057433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5119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보안사항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961751" y="2099701"/>
            <a:ext cx="4621778" cy="19082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매장 </a:t>
            </a:r>
            <a:r>
              <a:rPr lang="ko-KR" altLang="en-US" dirty="0"/>
              <a:t>카테고리를 </a:t>
            </a:r>
            <a:r>
              <a:rPr lang="ko-KR" altLang="en-US" dirty="0" smtClean="0"/>
              <a:t>병원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 등 추가 예정</a:t>
            </a:r>
            <a:endParaRPr lang="ko-KR" altLang="en-US" dirty="0"/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리뷰 </a:t>
            </a:r>
            <a:r>
              <a:rPr lang="ko-KR" altLang="en-US" dirty="0"/>
              <a:t>작성 시 평</a:t>
            </a:r>
            <a:r>
              <a:rPr lang="ko-KR" altLang="en-US" dirty="0" smtClean="0"/>
              <a:t>점 </a:t>
            </a:r>
            <a:r>
              <a:rPr lang="ko-KR" altLang="en-US" dirty="0"/>
              <a:t>추가 예정</a:t>
            </a:r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판매자 </a:t>
            </a:r>
            <a:r>
              <a:rPr lang="ko-KR" altLang="en-US" dirty="0"/>
              <a:t>메뉴 </a:t>
            </a:r>
            <a:r>
              <a:rPr lang="ko-KR" altLang="en-US" dirty="0" smtClean="0"/>
              <a:t>카테고리 별 </a:t>
            </a:r>
            <a:r>
              <a:rPr lang="ko-KR" altLang="en-US" dirty="0"/>
              <a:t>정렬</a:t>
            </a:r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매장방문 </a:t>
            </a:r>
            <a:r>
              <a:rPr lang="ko-KR" altLang="en-US" dirty="0"/>
              <a:t>시 자리를 선택할 수 있는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fontAlgn="base" latinLnBrk="1"/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dirty="0"/>
          </a:p>
          <a:p>
            <a:endParaRPr lang="ko-KR" altLang="en-US" sz="28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529903" y="1287346"/>
            <a:ext cx="1488558" cy="0"/>
          </a:xfrm>
          <a:prstGeom prst="line">
            <a:avLst/>
          </a:prstGeom>
          <a:ln w="38100">
            <a:solidFill>
              <a:srgbClr val="AF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3"/>
          <p:cNvSpPr txBox="1"/>
          <p:nvPr/>
        </p:nvSpPr>
        <p:spPr>
          <a:xfrm>
            <a:off x="529903" y="1363685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향후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보안사항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529903" y="4007916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 계획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961751" y="4704460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/>
              <a:t>문제점을 보완 후 실질적인 테스트 후 </a:t>
            </a:r>
            <a:r>
              <a:rPr lang="en-US" altLang="ko-KR" dirty="0" err="1"/>
              <a:t>PlayStore</a:t>
            </a:r>
            <a:r>
              <a:rPr lang="ko-KR" altLang="en-US" dirty="0"/>
              <a:t>에 출시 </a:t>
            </a:r>
            <a:r>
              <a:rPr lang="ko-KR" altLang="en-US" dirty="0" smtClean="0"/>
              <a:t>예정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529903" y="3987830"/>
            <a:ext cx="1488558" cy="0"/>
          </a:xfrm>
          <a:prstGeom prst="line">
            <a:avLst/>
          </a:prstGeom>
          <a:ln w="38100">
            <a:solidFill>
              <a:srgbClr val="AF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188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8" y="561339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920034" y="2581234"/>
            <a:ext cx="2351926" cy="2215991"/>
            <a:chOff x="4920034" y="2581234"/>
            <a:chExt cx="2351926" cy="2215991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920034" y="4150894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팀원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1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3097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조원별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역할 분담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31925"/>
              </p:ext>
            </p:extLst>
          </p:nvPr>
        </p:nvGraphicFramePr>
        <p:xfrm>
          <a:off x="1318880" y="845113"/>
          <a:ext cx="9554239" cy="5815614"/>
        </p:xfrm>
        <a:graphic>
          <a:graphicData uri="http://schemas.openxmlformats.org/drawingml/2006/table">
            <a:tbl>
              <a:tblPr/>
              <a:tblGrid>
                <a:gridCol w="877674">
                  <a:extLst>
                    <a:ext uri="{9D8B030D-6E8A-4147-A177-3AD203B41FA5}">
                      <a16:colId xmlns:a16="http://schemas.microsoft.com/office/drawing/2014/main" val="3923475983"/>
                    </a:ext>
                  </a:extLst>
                </a:gridCol>
                <a:gridCol w="1144122">
                  <a:extLst>
                    <a:ext uri="{9D8B030D-6E8A-4147-A177-3AD203B41FA5}">
                      <a16:colId xmlns:a16="http://schemas.microsoft.com/office/drawing/2014/main" val="3986964646"/>
                    </a:ext>
                  </a:extLst>
                </a:gridCol>
                <a:gridCol w="2114251">
                  <a:extLst>
                    <a:ext uri="{9D8B030D-6E8A-4147-A177-3AD203B41FA5}">
                      <a16:colId xmlns:a16="http://schemas.microsoft.com/office/drawing/2014/main" val="19590321"/>
                    </a:ext>
                  </a:extLst>
                </a:gridCol>
                <a:gridCol w="5418192">
                  <a:extLst>
                    <a:ext uri="{9D8B030D-6E8A-4147-A177-3AD203B41FA5}">
                      <a16:colId xmlns:a16="http://schemas.microsoft.com/office/drawing/2014/main" val="1115699335"/>
                    </a:ext>
                  </a:extLst>
                </a:gridCol>
              </a:tblGrid>
              <a:tr h="4234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	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역할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73840"/>
                  </a:ext>
                </a:extLst>
              </a:tr>
              <a:tr h="2204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 및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317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애플리케이션 클래스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시퀀스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테이블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명세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130900"/>
                  </a:ext>
                </a:extLst>
              </a:tr>
              <a:tr h="22386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주문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내역 및 정보 관리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317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매장 등록 및 관리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999702"/>
                  </a:ext>
                </a:extLst>
              </a:tr>
              <a:tr h="4730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이원진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357833"/>
                  </a:ext>
                </a:extLst>
              </a:tr>
              <a:tr h="4730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장연우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75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과제의 수행 과정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29770"/>
              </p:ext>
            </p:extLst>
          </p:nvPr>
        </p:nvGraphicFramePr>
        <p:xfrm>
          <a:off x="1274180" y="845113"/>
          <a:ext cx="9382736" cy="5552496"/>
        </p:xfrm>
        <a:graphic>
          <a:graphicData uri="http://schemas.openxmlformats.org/drawingml/2006/table">
            <a:tbl>
              <a:tblPr/>
              <a:tblGrid>
                <a:gridCol w="1127710">
                  <a:extLst>
                    <a:ext uri="{9D8B030D-6E8A-4147-A177-3AD203B41FA5}">
                      <a16:colId xmlns:a16="http://schemas.microsoft.com/office/drawing/2014/main" val="830524832"/>
                    </a:ext>
                  </a:extLst>
                </a:gridCol>
                <a:gridCol w="1076261">
                  <a:extLst>
                    <a:ext uri="{9D8B030D-6E8A-4147-A177-3AD203B41FA5}">
                      <a16:colId xmlns:a16="http://schemas.microsoft.com/office/drawing/2014/main" val="3188167795"/>
                    </a:ext>
                  </a:extLst>
                </a:gridCol>
                <a:gridCol w="773395">
                  <a:extLst>
                    <a:ext uri="{9D8B030D-6E8A-4147-A177-3AD203B41FA5}">
                      <a16:colId xmlns:a16="http://schemas.microsoft.com/office/drawing/2014/main" val="355063252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4101900914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634936965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96320659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560908276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800981668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30032238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1071130897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884405383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556851723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049850531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102394718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146048594"/>
                    </a:ext>
                  </a:extLst>
                </a:gridCol>
                <a:gridCol w="482393">
                  <a:extLst>
                    <a:ext uri="{9D8B030D-6E8A-4147-A177-3AD203B41FA5}">
                      <a16:colId xmlns:a16="http://schemas.microsoft.com/office/drawing/2014/main" val="348434599"/>
                    </a:ext>
                  </a:extLst>
                </a:gridCol>
                <a:gridCol w="482393">
                  <a:extLst>
                    <a:ext uri="{9D8B030D-6E8A-4147-A177-3AD203B41FA5}">
                      <a16:colId xmlns:a16="http://schemas.microsoft.com/office/drawing/2014/main" val="1155887260"/>
                    </a:ext>
                  </a:extLst>
                </a:gridCol>
              </a:tblGrid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내용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책임자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045352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250795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디자인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461150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개발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67648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128945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708967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설계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314097"/>
                  </a:ext>
                </a:extLst>
              </a:tr>
              <a:tr h="30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138034"/>
                  </a:ext>
                </a:extLst>
              </a:tr>
              <a:tr h="5286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기능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288134"/>
                  </a:ext>
                </a:extLst>
              </a:tr>
              <a:tr h="27752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기능 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9569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내역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6826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24101"/>
                  </a:ext>
                </a:extLst>
              </a:tr>
              <a:tr h="27752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기능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516416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74077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112697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10730"/>
                  </a:ext>
                </a:extLst>
              </a:tr>
              <a:tr h="30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785000"/>
                  </a:ext>
                </a:extLst>
              </a:tr>
              <a:tr h="5286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6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5635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09879" y="2644168"/>
            <a:ext cx="3029997" cy="2158053"/>
            <a:chOff x="4920034" y="2577616"/>
            <a:chExt cx="3029997" cy="2158053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920034" y="4150894"/>
              <a:ext cx="3029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spc="300" dirty="0" smtClean="0">
                  <a:solidFill>
                    <a:srgbClr val="353333"/>
                  </a:solidFill>
                </a:rPr>
                <a:t>프로젝트 소개</a:t>
              </a:r>
              <a:endParaRPr kumimoji="1" lang="ja-JP" altLang="en-US" sz="32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7188" y="2577616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2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19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49212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과제개요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D8156F-0A5E-4E57-8299-C8545E75FDFC}"/>
              </a:ext>
            </a:extLst>
          </p:cNvPr>
          <p:cNvSpPr/>
          <p:nvPr/>
        </p:nvSpPr>
        <p:spPr>
          <a:xfrm>
            <a:off x="1274182" y="1278716"/>
            <a:ext cx="4972515" cy="5118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6FBCE9-542E-4F61-BD7F-EA3E19C3DC86}"/>
              </a:ext>
            </a:extLst>
          </p:cNvPr>
          <p:cNvSpPr/>
          <p:nvPr/>
        </p:nvSpPr>
        <p:spPr>
          <a:xfrm>
            <a:off x="6487680" y="1278715"/>
            <a:ext cx="4972515" cy="5118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75EACF-8326-43CE-BE57-1E8469035B85}"/>
              </a:ext>
            </a:extLst>
          </p:cNvPr>
          <p:cNvSpPr txBox="1"/>
          <p:nvPr/>
        </p:nvSpPr>
        <p:spPr>
          <a:xfrm>
            <a:off x="6487680" y="1278715"/>
            <a:ext cx="211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>
                    <a:lumMod val="75000"/>
                  </a:schemeClr>
                </a:solidFill>
              </a:rPr>
              <a:t>개선방안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7B7F0-07C5-4591-BAD3-4D85E82379D5}"/>
              </a:ext>
            </a:extLst>
          </p:cNvPr>
          <p:cNvSpPr txBox="1"/>
          <p:nvPr/>
        </p:nvSpPr>
        <p:spPr>
          <a:xfrm>
            <a:off x="1452921" y="2083835"/>
            <a:ext cx="46150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실제 사용되는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키오스크의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경우 내부에 설치된 곳이 많고 주문 이후 기다리는 시간이 존재하여 여러 불편함이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직장인과 학생들의 경우 </a:t>
            </a: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직장근처에서 밥을 </a:t>
            </a: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먹고 가는 경우가 대부분인데 </a:t>
            </a:r>
            <a:r>
              <a:rPr lang="ko-KR" altLang="en-US" sz="1600" dirty="0" err="1">
                <a:solidFill>
                  <a:srgbClr val="665741"/>
                </a:solidFill>
                <a:latin typeface="+mj-ea"/>
                <a:ea typeface="+mj-ea"/>
              </a:rPr>
              <a:t>웨이팅</a:t>
            </a: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 혹은 음식을 기다리는 시간으로 인하여 식사를 급하게 하거나 거르는 경우가 있습니다</a:t>
            </a:r>
            <a:r>
              <a:rPr lang="en-US" altLang="ko-KR" sz="1600" dirty="0" smtClean="0">
                <a:solidFill>
                  <a:srgbClr val="665741"/>
                </a:solidFill>
                <a:latin typeface="+mj-ea"/>
                <a:ea typeface="+mj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일부 계층의 </a:t>
            </a:r>
            <a:r>
              <a:rPr lang="ko-KR" altLang="en-US" sz="1600" dirty="0" err="1" smtClean="0">
                <a:solidFill>
                  <a:srgbClr val="665741"/>
                </a:solidFill>
                <a:latin typeface="+mj-ea"/>
                <a:ea typeface="+mj-ea"/>
              </a:rPr>
              <a:t>키오스크</a:t>
            </a: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 사용 시 손이 닿지 않는 경우를 보았습니다</a:t>
            </a:r>
            <a:r>
              <a:rPr lang="en-US" altLang="ko-KR" sz="1600" dirty="0" smtClean="0">
                <a:solidFill>
                  <a:srgbClr val="66574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rgbClr val="66574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1CAF9-E4EB-40F6-B000-3A824E43F899}"/>
              </a:ext>
            </a:extLst>
          </p:cNvPr>
          <p:cNvSpPr txBox="1"/>
          <p:nvPr/>
        </p:nvSpPr>
        <p:spPr>
          <a:xfrm>
            <a:off x="6609347" y="1925046"/>
            <a:ext cx="4668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현재 사용되는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키오스크의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경우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고정형으로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설치되어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또한 일부 계층은 사용이 제한되기 때문에 앱으로 구현되면 문제점을 해결할 수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앱을 사용하게 되면 매장 외부에서 주문을 할 수 있으며 편리하게 사용할 수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5EACF-8326-43CE-BE57-1E8469035B85}"/>
              </a:ext>
            </a:extLst>
          </p:cNvPr>
          <p:cNvSpPr txBox="1"/>
          <p:nvPr/>
        </p:nvSpPr>
        <p:spPr>
          <a:xfrm>
            <a:off x="1271590" y="1278715"/>
            <a:ext cx="3669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4">
                    <a:lumMod val="75000"/>
                  </a:schemeClr>
                </a:solidFill>
              </a:rPr>
              <a:t>과제 선정의 배경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119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기대효과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1053" y="1248700"/>
            <a:ext cx="11405936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앱을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제작하면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과정을 없애고 간편하고 손쉬운 과정으로 주문을 할 수 있으며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휴대기기 사용 </a:t>
            </a:r>
            <a:r>
              <a:rPr lang="ko-KR" altLang="en-US" sz="28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가능한모든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층의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사람들이 쉽게 사용할 수 있습니다</a:t>
            </a:r>
            <a:r>
              <a:rPr lang="en-US" altLang="ko-KR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800" kern="0" dirty="0">
              <a:solidFill>
                <a:srgbClr val="000000"/>
              </a:solidFill>
              <a:latin typeface="휴먼고딕"/>
            </a:endParaRPr>
          </a:p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kumimoji="0" lang="ko-KR" altLang="en-US" sz="2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매장의 경우 사람이 밀집 되는 시간을 앱을 통해 미리 주문을 받음으로써 앱 사용 전 보다 더 빠르게 준비하여 회전율을 높일 수 있으며  의사소통으로 인한 손님과의 마찰을 줄일 수 있습니다</a:t>
            </a:r>
            <a:r>
              <a:rPr kumimoji="0" lang="en-US" altLang="ko-KR" sz="2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800" kern="0" dirty="0">
              <a:solidFill>
                <a:srgbClr val="000000"/>
              </a:solidFill>
              <a:latin typeface="휴먼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54131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596927" y="1109488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5201165" y="1109486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805402" y="1109484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1274182" y="3105295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660624" y="3105296"/>
            <a:ext cx="870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003223" y="3105296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Firebase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1" y="1416335"/>
            <a:ext cx="1246353" cy="13309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77" y="1161189"/>
            <a:ext cx="1196171" cy="15386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29" y="1233811"/>
            <a:ext cx="1696030" cy="1696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207" y="3716087"/>
            <a:ext cx="27549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Android </a:t>
            </a:r>
            <a:r>
              <a:rPr lang="ko-KR" altLang="en-US" sz="1600" dirty="0"/>
              <a:t>앱 개발을 위한 공식 통합 </a:t>
            </a:r>
            <a:r>
              <a:rPr lang="ko-KR" altLang="en-US" sz="1600" dirty="0" smtClean="0"/>
              <a:t>개발 환경</a:t>
            </a:r>
            <a:r>
              <a:rPr lang="en-US" altLang="ko-KR" sz="1600" dirty="0"/>
              <a:t>(IDE)</a:t>
            </a:r>
            <a:r>
              <a:rPr lang="ko-KR" altLang="en-US" sz="1600" dirty="0"/>
              <a:t>이다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레이아웃 편집 기능이 사용하기 쉽다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코드의 성능 및 호환성을 체크해주며 </a:t>
            </a:r>
            <a:r>
              <a:rPr lang="en-US" altLang="ko-KR" sz="1600" dirty="0" smtClean="0"/>
              <a:t>Lint</a:t>
            </a:r>
            <a:r>
              <a:rPr lang="ko-KR" altLang="en-US" sz="1600" dirty="0" smtClean="0"/>
              <a:t>의 기능이 강화 되어있다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747026" y="3716087"/>
            <a:ext cx="2754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 지향 언어이며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캡슐화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상속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다형성</a:t>
            </a:r>
            <a:r>
              <a:rPr lang="ko-KR" altLang="en-US" sz="1600" dirty="0" smtClean="0"/>
              <a:t> 등 많은 기능을 지원한다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오픈소스 라이브러리가 풍부하여 개발 시간을 단축하면서 안정성을 높일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400265" y="3716087"/>
            <a:ext cx="2754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Document </a:t>
            </a:r>
            <a:r>
              <a:rPr lang="ko-KR" altLang="en-US" sz="1600" dirty="0" smtClean="0"/>
              <a:t>형식의 빠르고 간편한 </a:t>
            </a:r>
            <a:r>
              <a:rPr lang="en-US" altLang="ko-KR" sz="1600" dirty="0" smtClean="0"/>
              <a:t>NoSQL </a:t>
            </a:r>
            <a:r>
              <a:rPr lang="ko-KR" altLang="en-US" sz="1600" dirty="0" smtClean="0"/>
              <a:t>기반의 데이터베이스</a:t>
            </a:r>
            <a:endParaRPr lang="en-US" altLang="ko-KR" sz="1600" dirty="0" smtClean="0"/>
          </a:p>
          <a:p>
            <a:r>
              <a:rPr lang="en-US" altLang="ko-KR" sz="1600" dirty="0" smtClean="0"/>
              <a:t>RTSP(Real Time Stream Protocol) </a:t>
            </a:r>
            <a:r>
              <a:rPr lang="ko-KR" altLang="en-US" sz="1600" dirty="0" smtClean="0"/>
              <a:t>방식의 데이터베이스를 지원한다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인증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데이터베이스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스토리지</a:t>
            </a:r>
            <a:r>
              <a:rPr lang="en-US" altLang="ko-KR" sz="1600" dirty="0" smtClean="0"/>
              <a:t>,  Push</a:t>
            </a:r>
            <a:r>
              <a:rPr lang="ko-KR" altLang="en-US" sz="1600" dirty="0" err="1" smtClean="0"/>
              <a:t>알람</a:t>
            </a:r>
            <a:r>
              <a:rPr lang="ko-KR" altLang="en-US" sz="1600" dirty="0" smtClean="0"/>
              <a:t> 등의 기능을 제공한다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226292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818</Words>
  <Application>Microsoft Office PowerPoint</Application>
  <PresentationFormat>와이드스크린</PresentationFormat>
  <Paragraphs>267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나눔스퀘어라운드 Regular</vt:lpstr>
      <vt:lpstr>맑은 고딕</vt:lpstr>
      <vt:lpstr>휴먼고딕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Windows 사용자</cp:lastModifiedBy>
  <cp:revision>69</cp:revision>
  <dcterms:created xsi:type="dcterms:W3CDTF">2018-12-07T00:32:38Z</dcterms:created>
  <dcterms:modified xsi:type="dcterms:W3CDTF">2021-06-14T16:14:09Z</dcterms:modified>
</cp:coreProperties>
</file>